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2CC98-4F89-43F1-9FB6-DBB5428951A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AB21E-B183-46CD-809B-83A95E40D0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816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2D967-23AD-48F2-BB92-F2304EB4C21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AB21E-B183-46CD-809B-83A95E40D0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476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DE8EA-D6F1-4319-86E9-5979E4A83A8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AB21E-B183-46CD-809B-83A95E40D0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4361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F06F5B-82D4-4039-A011-BB33F2EF3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6400" y="990600"/>
            <a:ext cx="6756400" cy="4572000"/>
          </a:xfrm>
          <a:prstGeom prst="rect">
            <a:avLst/>
          </a:prstGeom>
        </p:spPr>
        <p:txBody>
          <a:bodyPr anchor="ctr"/>
          <a:lstStyle>
            <a:lvl1pPr algn="ctr" rtl="1">
              <a:lnSpc>
                <a:spcPct val="15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541828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B7C00-A594-4EFB-A8CB-99112B0D3C9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AB21E-B183-46CD-809B-83A95E40D0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956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D1563-5C27-4CF4-BB6F-87878D69CFF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AB21E-B183-46CD-809B-83A95E40D0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52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3487-7D6A-491A-88B9-A6E34F7FB5E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AB21E-B183-46CD-809B-83A95E40D0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602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F9484-4BD2-4927-B073-804155022BE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AB21E-B183-46CD-809B-83A95E40D0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085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44ED-E408-4E63-8FF8-526CD12E83C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AB21E-B183-46CD-809B-83A95E40D0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834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3A155-BCA5-4C97-A9C6-704090D43F8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AB21E-B183-46CD-809B-83A95E40D0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719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9EC96-47B0-4D2A-AD81-5E4A39BD440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AB21E-B183-46CD-809B-83A95E40D0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16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50894-9F5D-4DFF-BC8E-ED4323FE10F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AB21E-B183-46CD-809B-83A95E40D0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294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06C92-BEC2-46C7-83B9-7789D106717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AB21E-B183-46CD-809B-83A95E40D0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317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AB21E-B183-46CD-809B-83A95E40D0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2309" y="217601"/>
            <a:ext cx="7194431" cy="2010550"/>
          </a:xfrm>
          <a:prstGeom prst="rect">
            <a:avLst/>
          </a:prstGeom>
          <a:pattFill prst="dkHorz">
            <a:fgClr>
              <a:srgbClr val="EEFB75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SA" sz="2000" kern="100" dirty="0">
                <a:solidFill>
                  <a:srgbClr val="B74919">
                    <a:lumMod val="60000"/>
                    <a:lumOff val="40000"/>
                  </a:srgbClr>
                </a:solidFill>
                <a:ea typeface="Calibri" panose="020F0502020204030204" pitchFamily="34" charset="0"/>
                <a:cs typeface="B Titr" panose="00000700000000000000" pitchFamily="2" charset="-78"/>
              </a:rPr>
              <a:t>اعلام </a:t>
            </a:r>
            <a:r>
              <a:rPr lang="ar-SA" sz="2000" kern="100" dirty="0">
                <a:solidFill>
                  <a:srgbClr val="B74919">
                    <a:lumMod val="60000"/>
                    <a:lumOff val="40000"/>
                  </a:srgbClr>
                </a:solidFill>
                <a:ea typeface="Calibri" panose="020F0502020204030204" pitchFamily="34" charset="0"/>
                <a:cs typeface="B Titr" panose="00000700000000000000" pitchFamily="2" charset="-78"/>
              </a:rPr>
              <a:t>اولویت های مرجعیت ساز در زمینه کوانتوم </a:t>
            </a:r>
            <a:endParaRPr lang="fa-IR" sz="2000" kern="100" dirty="0">
              <a:solidFill>
                <a:srgbClr val="B74919">
                  <a:lumMod val="60000"/>
                  <a:lumOff val="40000"/>
                </a:srgbClr>
              </a:solidFill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rtl="1">
              <a:lnSpc>
                <a:spcPct val="107000"/>
              </a:lnSpc>
              <a:spcAft>
                <a:spcPts val="800"/>
              </a:spcAft>
            </a:pPr>
            <a:r>
              <a:rPr lang="en-US" sz="2000" b="1" kern="100" dirty="0">
                <a:solidFill>
                  <a:srgbClr val="00B050"/>
                </a:solidFill>
                <a:latin typeface="Algerian" panose="04020705040A02060702" pitchFamily="82" charset="0"/>
                <a:ea typeface="Calibri" panose="020F0502020204030204" pitchFamily="34" charset="0"/>
                <a:cs typeface="B Titr" panose="00000700000000000000" pitchFamily="2" charset="-78"/>
              </a:rPr>
              <a:t>- Quantum sensors based on Hot and cold atoms</a:t>
            </a:r>
          </a:p>
          <a:p>
            <a:pPr rtl="1">
              <a:lnSpc>
                <a:spcPct val="107000"/>
              </a:lnSpc>
              <a:spcAft>
                <a:spcPts val="800"/>
              </a:spcAft>
            </a:pPr>
            <a:r>
              <a:rPr lang="en-US" sz="2000" b="1" kern="100" dirty="0">
                <a:solidFill>
                  <a:srgbClr val="00B050"/>
                </a:solidFill>
                <a:latin typeface="Algerian" panose="04020705040A02060702" pitchFamily="82" charset="0"/>
                <a:ea typeface="Calibri" panose="020F0502020204030204" pitchFamily="34" charset="0"/>
                <a:cs typeface="B Titr" panose="00000700000000000000" pitchFamily="2" charset="-78"/>
              </a:rPr>
              <a:t>- Quantum safe communications</a:t>
            </a:r>
          </a:p>
          <a:p>
            <a:r>
              <a:rPr lang="en-US" sz="2000" b="1" dirty="0">
                <a:solidFill>
                  <a:srgbClr val="00B050"/>
                </a:solidFill>
                <a:latin typeface="Algerian" panose="04020705040A02060702" pitchFamily="82" charset="0"/>
                <a:ea typeface="Calibri" panose="020F0502020204030204" pitchFamily="34" charset="0"/>
                <a:cs typeface="B Titr" panose="00000700000000000000" pitchFamily="2" charset="-78"/>
              </a:rPr>
              <a:t>- Quantum computing</a:t>
            </a:r>
            <a:endParaRPr lang="en-US" sz="2000" b="1" dirty="0">
              <a:solidFill>
                <a:srgbClr val="00B050"/>
              </a:solidFill>
              <a:latin typeface="Algerian" panose="04020705040A02060702" pitchFamily="82" charset="0"/>
              <a:cs typeface="B Titr" panose="00000700000000000000" pitchFamily="2" charset="-78"/>
            </a:endParaRPr>
          </a:p>
          <a:p>
            <a:pPr rtl="1">
              <a:lnSpc>
                <a:spcPct val="107000"/>
              </a:lnSpc>
              <a:spcAft>
                <a:spcPts val="800"/>
              </a:spcAft>
            </a:pPr>
            <a:endParaRPr lang="en-US" sz="2000" kern="100" dirty="0">
              <a:solidFill>
                <a:srgbClr val="00B050"/>
              </a:solidFill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2870" y="2145791"/>
            <a:ext cx="6296410" cy="41237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50471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AB21E-B183-46CD-809B-83A95E40D0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73520" y="345056"/>
            <a:ext cx="4944182" cy="2149306"/>
          </a:xfrm>
          <a:prstGeom prst="rect">
            <a:avLst/>
          </a:prstGeom>
          <a:pattFill prst="ltHorz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SA" sz="2000" kern="100" dirty="0">
                <a:solidFill>
                  <a:srgbClr val="00B050"/>
                </a:solidFill>
                <a:ea typeface="Calibri" panose="020F0502020204030204" pitchFamily="34" charset="0"/>
                <a:cs typeface="B Titr" panose="00000700000000000000" pitchFamily="2" charset="-78"/>
              </a:rPr>
              <a:t>اعلام اولویت های مرجعیت ساز در زمینه </a:t>
            </a:r>
            <a:r>
              <a:rPr lang="ar-SA" sz="2000" kern="100" dirty="0">
                <a:solidFill>
                  <a:srgbClr val="00B050"/>
                </a:solidFill>
                <a:ea typeface="Calibri" panose="020F0502020204030204" pitchFamily="34" charset="0"/>
                <a:cs typeface="B Titr" panose="00000700000000000000" pitchFamily="2" charset="-78"/>
              </a:rPr>
              <a:t>خانواده</a:t>
            </a:r>
            <a:endParaRPr lang="en-US" sz="2000" kern="100" dirty="0">
              <a:solidFill>
                <a:srgbClr val="00B050"/>
              </a:solidFill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endParaRPr lang="en-US" sz="2000" kern="100" dirty="0">
              <a:solidFill>
                <a:srgbClr val="00B050"/>
              </a:solidFill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SA" sz="2000" kern="100" dirty="0">
                <a:solidFill>
                  <a:srgbClr val="00B050"/>
                </a:solidFill>
                <a:ea typeface="Calibri" panose="020F0502020204030204" pitchFamily="34" charset="0"/>
                <a:cs typeface="B Titr" panose="00000700000000000000" pitchFamily="2" charset="-78"/>
              </a:rPr>
              <a:t> </a:t>
            </a:r>
            <a:r>
              <a:rPr lang="ar-SA" sz="2000" kern="100" dirty="0">
                <a:solidFill>
                  <a:prstClr val="black"/>
                </a:solidFill>
                <a:ea typeface="Calibri" panose="020F0502020204030204" pitchFamily="34" charset="0"/>
                <a:cs typeface="B Titr" panose="00000700000000000000" pitchFamily="2" charset="-78"/>
              </a:rPr>
              <a:t>- فرزند آوری و خانواده </a:t>
            </a:r>
            <a:endParaRPr lang="en-US" sz="2000" kern="100" dirty="0">
              <a:solidFill>
                <a:prstClr val="black"/>
              </a:solidFill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SA" sz="2000" kern="100" dirty="0">
                <a:solidFill>
                  <a:prstClr val="black"/>
                </a:solidFill>
                <a:ea typeface="Calibri" panose="020F0502020204030204" pitchFamily="34" charset="0"/>
                <a:cs typeface="B Titr" panose="00000700000000000000" pitchFamily="2" charset="-78"/>
              </a:rPr>
              <a:t>- مهاجرت و خانواده</a:t>
            </a:r>
            <a:endParaRPr lang="en-US" sz="2000" kern="100" dirty="0">
              <a:solidFill>
                <a:prstClr val="black"/>
              </a:solidFill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SA" sz="2000" kern="100" dirty="0">
                <a:solidFill>
                  <a:prstClr val="black"/>
                </a:solidFill>
                <a:ea typeface="Calibri" panose="020F0502020204030204" pitchFamily="34" charset="0"/>
                <a:cs typeface="B Titr" panose="00000700000000000000" pitchFamily="2" charset="-78"/>
              </a:rPr>
              <a:t>- سالمندی و </a:t>
            </a:r>
            <a:r>
              <a:rPr lang="ar-SA" sz="2000" kern="100" dirty="0">
                <a:solidFill>
                  <a:prstClr val="black"/>
                </a:solidFill>
                <a:ea typeface="Calibri" panose="020F0502020204030204" pitchFamily="34" charset="0"/>
                <a:cs typeface="B Titr" panose="00000700000000000000" pitchFamily="2" charset="-78"/>
              </a:rPr>
              <a:t>خانواده</a:t>
            </a:r>
            <a:endParaRPr lang="en-US" sz="2000" kern="100" dirty="0">
              <a:solidFill>
                <a:prstClr val="black"/>
              </a:solidFill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" y="1982068"/>
            <a:ext cx="8132441" cy="40732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53962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AB21E-B183-46CD-809B-83A95E40D0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68320" y="366169"/>
            <a:ext cx="5466080" cy="266151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SA" sz="2000" kern="100" dirty="0">
                <a:solidFill>
                  <a:srgbClr val="00B050"/>
                </a:solidFill>
                <a:ea typeface="Calibri" panose="020F0502020204030204" pitchFamily="34" charset="0"/>
                <a:cs typeface="B Titr" panose="00000700000000000000" pitchFamily="2" charset="-78"/>
              </a:rPr>
              <a:t>اعلام اولویت های مرجعیت ساز در زمینه علوم </a:t>
            </a:r>
            <a:r>
              <a:rPr lang="ar-SA" sz="2000" kern="100" dirty="0">
                <a:solidFill>
                  <a:srgbClr val="00B050"/>
                </a:solidFill>
                <a:ea typeface="Calibri" panose="020F0502020204030204" pitchFamily="34" charset="0"/>
                <a:cs typeface="B Titr" panose="00000700000000000000" pitchFamily="2" charset="-78"/>
              </a:rPr>
              <a:t>ورزشی</a:t>
            </a:r>
            <a:endParaRPr lang="en-US" sz="2000" kern="100" dirty="0">
              <a:solidFill>
                <a:srgbClr val="00B050"/>
              </a:solidFill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SA" sz="2000" b="1" kern="100" dirty="0">
                <a:solidFill>
                  <a:prstClr val="black"/>
                </a:solidFill>
                <a:ea typeface="Calibri" panose="020F0502020204030204" pitchFamily="34" charset="0"/>
                <a:cs typeface="B Titr" panose="00000700000000000000" pitchFamily="2" charset="-78"/>
              </a:rPr>
              <a:t>• روانشناسی </a:t>
            </a:r>
            <a:r>
              <a:rPr lang="ar-SA" sz="2000" b="1" kern="100" dirty="0">
                <a:solidFill>
                  <a:prstClr val="black"/>
                </a:solidFill>
                <a:ea typeface="Calibri" panose="020F0502020204030204" pitchFamily="34" charset="0"/>
                <a:cs typeface="B Titr" panose="00000700000000000000" pitchFamily="2" charset="-78"/>
              </a:rPr>
              <a:t>ورزشی</a:t>
            </a:r>
            <a:endParaRPr lang="en-US" sz="2000" b="1" kern="100" dirty="0">
              <a:solidFill>
                <a:prstClr val="black"/>
              </a:solidFill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SA" sz="2000" b="1" kern="100" dirty="0">
                <a:solidFill>
                  <a:prstClr val="black"/>
                </a:solidFill>
                <a:ea typeface="Calibri" panose="020F0502020204030204" pitchFamily="34" charset="0"/>
                <a:cs typeface="B Titr" panose="00000700000000000000" pitchFamily="2" charset="-78"/>
              </a:rPr>
              <a:t>• اقتصاد </a:t>
            </a:r>
            <a:r>
              <a:rPr lang="ar-SA" sz="2000" b="1" kern="100" dirty="0">
                <a:solidFill>
                  <a:prstClr val="black"/>
                </a:solidFill>
                <a:ea typeface="Calibri" panose="020F0502020204030204" pitchFamily="34" charset="0"/>
                <a:cs typeface="B Titr" panose="00000700000000000000" pitchFamily="2" charset="-78"/>
              </a:rPr>
              <a:t>ورزش</a:t>
            </a:r>
            <a:endParaRPr lang="en-US" sz="2000" b="1" kern="100" dirty="0">
              <a:solidFill>
                <a:prstClr val="black"/>
              </a:solidFill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SA" sz="2000" b="1" kern="100" dirty="0">
                <a:solidFill>
                  <a:prstClr val="black"/>
                </a:solidFill>
                <a:ea typeface="Calibri" panose="020F0502020204030204" pitchFamily="34" charset="0"/>
                <a:cs typeface="B Titr" panose="00000700000000000000" pitchFamily="2" charset="-78"/>
              </a:rPr>
              <a:t> </a:t>
            </a:r>
            <a:r>
              <a:rPr lang="ar-SA" sz="2000" b="1" kern="100" dirty="0">
                <a:solidFill>
                  <a:prstClr val="black"/>
                </a:solidFill>
                <a:ea typeface="Calibri" panose="020F0502020204030204" pitchFamily="34" charset="0"/>
                <a:cs typeface="B Titr" panose="00000700000000000000" pitchFamily="2" charset="-78"/>
              </a:rPr>
              <a:t>• حقوق </a:t>
            </a:r>
            <a:r>
              <a:rPr lang="ar-SA" sz="2000" b="1" kern="100" dirty="0">
                <a:solidFill>
                  <a:prstClr val="black"/>
                </a:solidFill>
                <a:ea typeface="Calibri" panose="020F0502020204030204" pitchFamily="34" charset="0"/>
                <a:cs typeface="B Titr" panose="00000700000000000000" pitchFamily="2" charset="-78"/>
              </a:rPr>
              <a:t>ورزش</a:t>
            </a:r>
            <a:endParaRPr lang="en-US" sz="2000" b="1" kern="100" dirty="0">
              <a:solidFill>
                <a:prstClr val="black"/>
              </a:solidFill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SA" sz="2000" b="1" kern="100" dirty="0">
                <a:solidFill>
                  <a:prstClr val="black"/>
                </a:solidFill>
                <a:ea typeface="Calibri" panose="020F0502020204030204" pitchFamily="34" charset="0"/>
                <a:cs typeface="B Titr" panose="00000700000000000000" pitchFamily="2" charset="-78"/>
              </a:rPr>
              <a:t>• مطالعات فرهنگی ورزشی</a:t>
            </a:r>
            <a:endParaRPr lang="en-US" sz="2000" b="1" kern="100" dirty="0">
              <a:solidFill>
                <a:prstClr val="black"/>
              </a:solidFill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marL="342900" indent="-342900" algn="just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ar-SA" sz="2000" b="1" kern="100" dirty="0">
                <a:solidFill>
                  <a:prstClr val="black"/>
                </a:solidFill>
                <a:ea typeface="Calibri" panose="020F0502020204030204" pitchFamily="34" charset="0"/>
                <a:cs typeface="B Titr" panose="00000700000000000000" pitchFamily="2" charset="-78"/>
              </a:rPr>
              <a:t> ورزش </a:t>
            </a:r>
            <a:r>
              <a:rPr lang="ar-SA" sz="2000" b="1" kern="100" dirty="0">
                <a:solidFill>
                  <a:prstClr val="black"/>
                </a:solidFill>
                <a:ea typeface="Calibri" panose="020F0502020204030204" pitchFamily="34" charset="0"/>
                <a:cs typeface="B Titr" panose="00000700000000000000" pitchFamily="2" charset="-78"/>
              </a:rPr>
              <a:t>سالمندی</a:t>
            </a:r>
            <a:endParaRPr lang="en-US" sz="2000" b="1" kern="100" dirty="0">
              <a:solidFill>
                <a:prstClr val="black"/>
              </a:solidFill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0359" y="3920395"/>
            <a:ext cx="6051430" cy="2433038"/>
          </a:xfrm>
          <a:prstGeom prst="rect">
            <a:avLst/>
          </a:prstGeom>
          <a:pattFill prst="lgConfetti">
            <a:fgClr>
              <a:schemeClr val="accent6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SA" sz="2000" kern="100" dirty="0">
                <a:solidFill>
                  <a:srgbClr val="C00000"/>
                </a:solidFill>
                <a:ea typeface="Calibri" panose="020F0502020204030204" pitchFamily="34" charset="0"/>
                <a:cs typeface="B Titr" panose="00000700000000000000" pitchFamily="2" charset="-78"/>
              </a:rPr>
              <a:t>اعلام اولویت های مرجعیت ساز در زمینه حقوق</a:t>
            </a:r>
            <a:endParaRPr lang="en-US" sz="2000" kern="100" dirty="0">
              <a:solidFill>
                <a:srgbClr val="C00000"/>
              </a:solidFill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SA" sz="2000" kern="100" dirty="0">
                <a:solidFill>
                  <a:prstClr val="black"/>
                </a:solidFill>
                <a:ea typeface="Calibri" panose="020F0502020204030204" pitchFamily="34" charset="0"/>
                <a:cs typeface="B Titr" panose="00000700000000000000" pitchFamily="2" charset="-78"/>
              </a:rPr>
              <a:t>هوش </a:t>
            </a:r>
            <a:r>
              <a:rPr lang="ar-SA" sz="2000" kern="100" dirty="0">
                <a:solidFill>
                  <a:prstClr val="black"/>
                </a:solidFill>
                <a:ea typeface="Calibri" panose="020F0502020204030204" pitchFamily="34" charset="0"/>
                <a:cs typeface="B Titr" panose="00000700000000000000" pitchFamily="2" charset="-78"/>
              </a:rPr>
              <a:t>مصنوعی در </a:t>
            </a:r>
            <a:r>
              <a:rPr lang="ar-SA" sz="2000" kern="100" dirty="0">
                <a:solidFill>
                  <a:prstClr val="black"/>
                </a:solidFill>
                <a:ea typeface="Calibri" panose="020F0502020204030204" pitchFamily="34" charset="0"/>
                <a:cs typeface="B Titr" panose="00000700000000000000" pitchFamily="2" charset="-78"/>
              </a:rPr>
              <a:t>حقوق</a:t>
            </a:r>
            <a:endParaRPr lang="en-US" sz="2000" kern="100" dirty="0">
              <a:solidFill>
                <a:prstClr val="black"/>
              </a:solidFill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SA" sz="2000" kern="100" dirty="0">
                <a:solidFill>
                  <a:prstClr val="black"/>
                </a:solidFill>
                <a:ea typeface="Calibri" panose="020F0502020204030204" pitchFamily="34" charset="0"/>
                <a:cs typeface="B Titr" panose="00000700000000000000" pitchFamily="2" charset="-78"/>
              </a:rPr>
              <a:t>• </a:t>
            </a:r>
            <a:r>
              <a:rPr lang="ar-SA" sz="2000" kern="100" dirty="0">
                <a:solidFill>
                  <a:prstClr val="black"/>
                </a:solidFill>
                <a:ea typeface="Calibri" panose="020F0502020204030204" pitchFamily="34" charset="0"/>
                <a:cs typeface="B Titr" panose="00000700000000000000" pitchFamily="2" charset="-78"/>
              </a:rPr>
              <a:t>حقوق خانواده </a:t>
            </a:r>
            <a:endParaRPr lang="en-US" sz="2000" kern="100" dirty="0">
              <a:solidFill>
                <a:prstClr val="black"/>
              </a:solidFill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SA" sz="2000" b="1" kern="100" dirty="0">
                <a:solidFill>
                  <a:prstClr val="black"/>
                </a:solidFill>
                <a:ea typeface="Calibri" panose="020F0502020204030204" pitchFamily="34" charset="0"/>
                <a:cs typeface="B Titr" panose="00000700000000000000" pitchFamily="2" charset="-78"/>
              </a:rPr>
              <a:t>• حقوق محیط زیست</a:t>
            </a:r>
            <a:endParaRPr lang="en-US" sz="2000" kern="100" dirty="0">
              <a:solidFill>
                <a:prstClr val="black"/>
              </a:solidFill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SA" sz="2000" b="1" kern="100" dirty="0">
                <a:solidFill>
                  <a:prstClr val="black"/>
                </a:solidFill>
                <a:ea typeface="Calibri" panose="020F0502020204030204" pitchFamily="34" charset="0"/>
                <a:cs typeface="B Titr" panose="00000700000000000000" pitchFamily="2" charset="-78"/>
              </a:rPr>
              <a:t>• حقوق سلامت</a:t>
            </a:r>
            <a:endParaRPr lang="en-US" sz="2000" kern="100" dirty="0">
              <a:solidFill>
                <a:prstClr val="black"/>
              </a:solidFill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ar-SA" sz="1100" kern="100" dirty="0">
                <a:solidFill>
                  <a:prstClr val="black"/>
                </a:solidFill>
                <a:ea typeface="Calibri" panose="020F0502020204030204" pitchFamily="34" charset="0"/>
              </a:rPr>
              <a:t> </a:t>
            </a:r>
            <a:endParaRPr lang="en-US" sz="1100" kern="100" dirty="0">
              <a:solidFill>
                <a:prstClr val="black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177" y="282563"/>
            <a:ext cx="2457446" cy="2664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1597" y="3920182"/>
            <a:ext cx="4852203" cy="2436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16055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AB21E-B183-46CD-809B-83A95E40D0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11437" y="76197"/>
            <a:ext cx="6301596" cy="2559675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SA" sz="2000" kern="100" dirty="0">
                <a:solidFill>
                  <a:srgbClr val="8BC145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اعلام اولویت های مرجعیت ساز در زمینه علوم انسانی و </a:t>
            </a:r>
            <a:r>
              <a:rPr lang="ar-SA" sz="2000" kern="100" dirty="0">
                <a:solidFill>
                  <a:srgbClr val="8BC145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ارتباطات</a:t>
            </a:r>
            <a:endParaRPr lang="en-US" sz="2000" kern="100" dirty="0">
              <a:solidFill>
                <a:srgbClr val="8BC145"/>
              </a:solidFill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endParaRPr lang="en-US" sz="2000" kern="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SA" sz="2000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• </a:t>
            </a:r>
            <a:r>
              <a:rPr lang="ar-SA" sz="2000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علوم انسانی دیجیتال</a:t>
            </a:r>
            <a:endParaRPr lang="en-US" sz="2000" kern="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SA" sz="2000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• زبان شناسی کاربردی</a:t>
            </a:r>
            <a:endParaRPr lang="en-US" sz="2000" kern="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SA" sz="2000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• زبان و قدرت</a:t>
            </a:r>
            <a:endParaRPr lang="en-US" sz="2000" kern="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algn="r"/>
            <a:r>
              <a:rPr lang="ar-SA" sz="2000" dirty="0">
                <a:solidFill>
                  <a:prstClr val="black"/>
                </a:solidFill>
                <a:ea typeface="Calibri" panose="020F0502020204030204" pitchFamily="34" charset="0"/>
                <a:cs typeface="B Titr" panose="00000700000000000000" pitchFamily="2" charset="-78"/>
              </a:rPr>
              <a:t>•</a:t>
            </a:r>
            <a:r>
              <a:rPr lang="ar-SA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زبان و </a:t>
            </a:r>
            <a:r>
              <a:rPr lang="ar-SA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رسانه</a:t>
            </a:r>
            <a:endParaRPr lang="en-US" sz="2000" dirty="0">
              <a:solidFill>
                <a:prstClr val="black"/>
              </a:solidFill>
              <a:cs typeface="B Titr" panose="000007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39160" y="1356034"/>
            <a:ext cx="6096000" cy="2149306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SA" sz="2000" kern="100" dirty="0">
                <a:solidFill>
                  <a:srgbClr val="8BC145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اعلام اولویت های مرجعیت ساز در زمینه فعالیت های اجتماعی</a:t>
            </a:r>
            <a:endParaRPr lang="en-US" sz="1100" kern="100" dirty="0">
              <a:solidFill>
                <a:srgbClr val="8BC145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SA" sz="2000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•</a:t>
            </a:r>
            <a:r>
              <a:rPr lang="ar-SA" sz="2000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</a:t>
            </a:r>
            <a:r>
              <a:rPr lang="ar-SA" sz="2000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ایجاد و ترویج گفتمان در عرصه کنشگری </a:t>
            </a:r>
            <a:r>
              <a:rPr lang="ar-SA" sz="2000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اجتماعی</a:t>
            </a:r>
            <a:endParaRPr lang="en-US" sz="2000" kern="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SA" sz="2000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•</a:t>
            </a:r>
            <a:r>
              <a:rPr lang="ar-SA" sz="2000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</a:t>
            </a:r>
            <a:r>
              <a:rPr lang="ar-SA" sz="2000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آینده نگری در عرصه کنشگری اجتماعی</a:t>
            </a:r>
            <a:endParaRPr lang="en-US" sz="1100" kern="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SA" sz="2000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•</a:t>
            </a:r>
            <a:r>
              <a:rPr lang="ar-SA" sz="2000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مرور نظام مند متون و افکار سنجی</a:t>
            </a:r>
            <a:endParaRPr lang="en-US" sz="1100" kern="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ar-SA" sz="2000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  </a:t>
            </a:r>
            <a:endParaRPr lang="en-US" sz="1100" kern="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1089" y="2606580"/>
            <a:ext cx="5130800" cy="2581219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SA" sz="2000" kern="100" dirty="0">
                <a:solidFill>
                  <a:srgbClr val="8BC145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اعلام اولویت های مرجعیت ساز در زمینه روانشناسی</a:t>
            </a:r>
            <a:endParaRPr lang="en-US" sz="2000" kern="100" dirty="0">
              <a:solidFill>
                <a:srgbClr val="8BC145"/>
              </a:solidFill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SA" sz="2000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• </a:t>
            </a:r>
            <a:r>
              <a:rPr lang="ar-SA" sz="2000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علم سنجی</a:t>
            </a:r>
            <a:endParaRPr lang="en-US" sz="2000" kern="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SA" sz="2000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• مدیریت </a:t>
            </a:r>
            <a:r>
              <a:rPr lang="ar-SA" sz="2000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دانش</a:t>
            </a:r>
            <a:endParaRPr lang="en-US" sz="2000" kern="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SA" sz="2000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• </a:t>
            </a:r>
            <a:r>
              <a:rPr lang="ar-SA" sz="2000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روانشناسی زیست </a:t>
            </a:r>
            <a:r>
              <a:rPr lang="ar-SA" sz="2000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خوابگاهی</a:t>
            </a:r>
            <a:endParaRPr lang="en-US" sz="2000" kern="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SA" sz="2000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• روانشناسی و </a:t>
            </a:r>
            <a:r>
              <a:rPr lang="ar-SA" sz="2000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دین</a:t>
            </a:r>
            <a:endParaRPr lang="en-US" sz="2000" kern="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SA" sz="2000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• </a:t>
            </a:r>
            <a:r>
              <a:rPr lang="ar-SA" sz="2000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روانشناسی </a:t>
            </a:r>
            <a:r>
              <a:rPr lang="ar-SA" sz="2000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سایبر</a:t>
            </a:r>
            <a:endParaRPr lang="en-US" sz="2000" kern="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0023" y="3756097"/>
            <a:ext cx="4447338" cy="282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56738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AB21E-B183-46CD-809B-83A95E40D0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85640" y="441028"/>
            <a:ext cx="6096000" cy="2581219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SA" sz="2000" kern="100" dirty="0">
                <a:solidFill>
                  <a:srgbClr val="1D6FA9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اعلام اولویت های مرجعیت ساز در زمینه معماری</a:t>
            </a:r>
            <a:endParaRPr lang="en-US" sz="2000" kern="100" dirty="0">
              <a:solidFill>
                <a:srgbClr val="1D6FA9"/>
              </a:solidFill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SA" sz="2000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• </a:t>
            </a:r>
            <a:r>
              <a:rPr lang="ar-SA" sz="2000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فرهنگ و هویت در معماری</a:t>
            </a:r>
            <a:endParaRPr lang="en-US" sz="2000" kern="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SA" sz="2000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• معماری ایرانی – اسلامی</a:t>
            </a:r>
            <a:endParaRPr lang="en-US" sz="2000" kern="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SA" sz="2000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• هوش مصنوعی در </a:t>
            </a:r>
            <a:r>
              <a:rPr lang="ar-SA" sz="2000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معماری</a:t>
            </a:r>
            <a:endParaRPr lang="en-US" sz="2000" kern="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SA" sz="2000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• </a:t>
            </a:r>
            <a:r>
              <a:rPr lang="ar-SA" sz="2000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تاثیرات جهانی سازی در معماری</a:t>
            </a:r>
            <a:endParaRPr lang="en-US" sz="2000" kern="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SA" sz="2000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• روانشناسی </a:t>
            </a:r>
            <a:r>
              <a:rPr lang="ar-SA" sz="2000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ترافیک</a:t>
            </a:r>
            <a:endParaRPr lang="en-US" sz="2000" kern="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30599" y="3260781"/>
            <a:ext cx="6231147" cy="2581219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SA" sz="2000" kern="100" dirty="0">
                <a:solidFill>
                  <a:srgbClr val="1D6FA9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اعلام </a:t>
            </a:r>
            <a:r>
              <a:rPr lang="ar-SA" sz="2000" kern="100" dirty="0">
                <a:solidFill>
                  <a:srgbClr val="1D6FA9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اولویت های مرجعیت ساز در زمینه الهیات</a:t>
            </a:r>
            <a:endParaRPr lang="en-US" sz="2000" kern="100" dirty="0">
              <a:solidFill>
                <a:srgbClr val="1D6FA9"/>
              </a:solidFill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SA" sz="2000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• </a:t>
            </a:r>
            <a:r>
              <a:rPr lang="ar-SA" sz="2000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سبک زندگی انسانی</a:t>
            </a:r>
            <a:endParaRPr lang="en-US" sz="2000" kern="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SA" sz="2000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• تاریخ ادیان</a:t>
            </a:r>
            <a:endParaRPr lang="en-US" sz="2000" kern="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SA" sz="2000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• زبان و </a:t>
            </a:r>
            <a:r>
              <a:rPr lang="ar-SA" sz="2000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دین</a:t>
            </a:r>
            <a:endParaRPr lang="en-US" sz="2000" kern="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SA" sz="2000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• </a:t>
            </a:r>
            <a:r>
              <a:rPr lang="ar-SA" sz="2000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نوع شناسی دین</a:t>
            </a:r>
            <a:endParaRPr lang="en-US" sz="2000" kern="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SA" sz="2000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• دین و </a:t>
            </a:r>
            <a:r>
              <a:rPr lang="ar-SA" sz="2000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اقتصاد</a:t>
            </a:r>
            <a:endParaRPr lang="en-US" sz="2000" kern="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3" y="441028"/>
            <a:ext cx="5443035" cy="54009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47146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AB21E-B183-46CD-809B-83A95E40D0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17440" y="660342"/>
            <a:ext cx="6096000" cy="2581219"/>
          </a:xfrm>
          <a:prstGeom prst="rect">
            <a:avLst/>
          </a:prstGeom>
          <a:solidFill>
            <a:schemeClr val="accent2"/>
          </a:solidFill>
        </p:spPr>
        <p:txBody>
          <a:bodyPr>
            <a:spAutoFit/>
          </a:bodyPr>
          <a:lstStyle/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SA" sz="2000" kern="100" dirty="0">
                <a:solidFill>
                  <a:prstClr val="black"/>
                </a:solidFill>
                <a:ea typeface="Calibri" panose="020F0502020204030204" pitchFamily="34" charset="0"/>
                <a:cs typeface="B Titr" panose="00000700000000000000" pitchFamily="2" charset="-78"/>
              </a:rPr>
              <a:t>اعلام </a:t>
            </a:r>
            <a:r>
              <a:rPr lang="ar-SA" sz="2000" kern="100" dirty="0">
                <a:solidFill>
                  <a:prstClr val="black"/>
                </a:solidFill>
                <a:ea typeface="Calibri" panose="020F0502020204030204" pitchFamily="34" charset="0"/>
                <a:cs typeface="B Titr" panose="00000700000000000000" pitchFamily="2" charset="-78"/>
              </a:rPr>
              <a:t>اولویت های مرجعیت ساز در زمینه مدیریت</a:t>
            </a:r>
            <a:endParaRPr lang="en-US" sz="1100" kern="100" dirty="0">
              <a:solidFill>
                <a:prstClr val="black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SA" sz="2000" kern="100" dirty="0">
                <a:solidFill>
                  <a:prstClr val="black"/>
                </a:solidFill>
                <a:ea typeface="Calibri" panose="020F0502020204030204" pitchFamily="34" charset="0"/>
              </a:rPr>
              <a:t>•</a:t>
            </a:r>
            <a:r>
              <a:rPr lang="ar-SA" sz="2000" kern="100" dirty="0">
                <a:solidFill>
                  <a:prstClr val="black"/>
                </a:solidFill>
                <a:ea typeface="Calibri" panose="020F0502020204030204" pitchFamily="34" charset="0"/>
                <a:cs typeface="B Titr" panose="00000700000000000000" pitchFamily="2" charset="-78"/>
              </a:rPr>
              <a:t> </a:t>
            </a:r>
            <a:r>
              <a:rPr lang="ar-SA" sz="2000" kern="100" dirty="0">
                <a:solidFill>
                  <a:prstClr val="black"/>
                </a:solidFill>
                <a:ea typeface="Calibri" panose="020F0502020204030204" pitchFamily="34" charset="0"/>
                <a:cs typeface="B Titr" panose="00000700000000000000" pitchFamily="2" charset="-78"/>
              </a:rPr>
              <a:t>مدیریت </a:t>
            </a:r>
            <a:r>
              <a:rPr lang="ar-SA" sz="2000" kern="100" dirty="0">
                <a:solidFill>
                  <a:prstClr val="black"/>
                </a:solidFill>
                <a:ea typeface="Calibri" panose="020F0502020204030204" pitchFamily="34" charset="0"/>
                <a:cs typeface="B Titr" panose="00000700000000000000" pitchFamily="2" charset="-78"/>
              </a:rPr>
              <a:t>دانش</a:t>
            </a:r>
            <a:endParaRPr lang="en-US" sz="2000" kern="100" dirty="0">
              <a:solidFill>
                <a:prstClr val="black"/>
              </a:solidFill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SA" sz="2000" kern="100" dirty="0">
                <a:solidFill>
                  <a:prstClr val="black"/>
                </a:solidFill>
                <a:ea typeface="Calibri" panose="020F0502020204030204" pitchFamily="34" charset="0"/>
              </a:rPr>
              <a:t>•</a:t>
            </a:r>
            <a:r>
              <a:rPr lang="ar-SA" sz="2000" kern="100" dirty="0">
                <a:solidFill>
                  <a:prstClr val="black"/>
                </a:solidFill>
                <a:ea typeface="Calibri" panose="020F0502020204030204" pitchFamily="34" charset="0"/>
                <a:cs typeface="B Titr" panose="00000700000000000000" pitchFamily="2" charset="-78"/>
              </a:rPr>
              <a:t> </a:t>
            </a:r>
            <a:r>
              <a:rPr lang="ar-SA" sz="2000" kern="100" dirty="0">
                <a:solidFill>
                  <a:prstClr val="black"/>
                </a:solidFill>
                <a:ea typeface="Calibri" panose="020F0502020204030204" pitchFamily="34" charset="0"/>
                <a:cs typeface="B Titr" panose="00000700000000000000" pitchFamily="2" charset="-78"/>
              </a:rPr>
              <a:t>رهبری و مدیریت </a:t>
            </a:r>
            <a:r>
              <a:rPr lang="ar-SA" sz="2000" kern="100" dirty="0">
                <a:solidFill>
                  <a:prstClr val="black"/>
                </a:solidFill>
                <a:ea typeface="Calibri" panose="020F0502020204030204" pitchFamily="34" charset="0"/>
                <a:cs typeface="B Titr" panose="00000700000000000000" pitchFamily="2" charset="-78"/>
              </a:rPr>
              <a:t>تغییر</a:t>
            </a:r>
            <a:endParaRPr lang="en-US" sz="2000" kern="100" dirty="0">
              <a:solidFill>
                <a:prstClr val="black"/>
              </a:solidFill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SA" sz="2000" kern="100" dirty="0">
                <a:solidFill>
                  <a:prstClr val="black"/>
                </a:solidFill>
                <a:ea typeface="Calibri" panose="020F0502020204030204" pitchFamily="34" charset="0"/>
              </a:rPr>
              <a:t>•</a:t>
            </a:r>
            <a:r>
              <a:rPr lang="ar-SA" sz="2000" kern="100" dirty="0">
                <a:solidFill>
                  <a:prstClr val="black"/>
                </a:solidFill>
                <a:ea typeface="Calibri" panose="020F0502020204030204" pitchFamily="34" charset="0"/>
                <a:cs typeface="B Titr" panose="00000700000000000000" pitchFamily="2" charset="-78"/>
              </a:rPr>
              <a:t> </a:t>
            </a:r>
            <a:r>
              <a:rPr lang="ar-SA" sz="2000" kern="100" dirty="0">
                <a:solidFill>
                  <a:prstClr val="black"/>
                </a:solidFill>
                <a:ea typeface="Calibri" panose="020F0502020204030204" pitchFamily="34" charset="0"/>
                <a:cs typeface="B Titr" panose="00000700000000000000" pitchFamily="2" charset="-78"/>
              </a:rPr>
              <a:t>مدیریت و استرس و سلامت </a:t>
            </a:r>
            <a:r>
              <a:rPr lang="ar-SA" sz="2000" kern="100" dirty="0">
                <a:solidFill>
                  <a:prstClr val="black"/>
                </a:solidFill>
                <a:ea typeface="Calibri" panose="020F0502020204030204" pitchFamily="34" charset="0"/>
                <a:cs typeface="B Titr" panose="00000700000000000000" pitchFamily="2" charset="-78"/>
              </a:rPr>
              <a:t>روان</a:t>
            </a:r>
            <a:endParaRPr lang="en-US" sz="2000" kern="100" dirty="0">
              <a:solidFill>
                <a:prstClr val="black"/>
              </a:solidFill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SA" sz="2000" kern="100" dirty="0">
                <a:solidFill>
                  <a:prstClr val="black"/>
                </a:solidFill>
                <a:ea typeface="Calibri" panose="020F0502020204030204" pitchFamily="34" charset="0"/>
              </a:rPr>
              <a:t>•</a:t>
            </a:r>
            <a:r>
              <a:rPr lang="ar-SA" sz="2000" kern="100" dirty="0">
                <a:solidFill>
                  <a:prstClr val="black"/>
                </a:solidFill>
                <a:ea typeface="Calibri" panose="020F0502020204030204" pitchFamily="34" charset="0"/>
                <a:cs typeface="B Titr" panose="00000700000000000000" pitchFamily="2" charset="-78"/>
              </a:rPr>
              <a:t> </a:t>
            </a:r>
            <a:r>
              <a:rPr lang="ar-SA" sz="2000" kern="100" dirty="0">
                <a:solidFill>
                  <a:prstClr val="black"/>
                </a:solidFill>
                <a:ea typeface="Calibri" panose="020F0502020204030204" pitchFamily="34" charset="0"/>
                <a:cs typeface="B Titr" panose="00000700000000000000" pitchFamily="2" charset="-78"/>
              </a:rPr>
              <a:t>تئوریهای تصمیم گیری </a:t>
            </a:r>
            <a:endParaRPr lang="en-US" sz="1100" kern="100" dirty="0">
              <a:solidFill>
                <a:prstClr val="black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SA" sz="2000" kern="100" dirty="0">
                <a:solidFill>
                  <a:prstClr val="black"/>
                </a:solidFill>
                <a:ea typeface="Calibri" panose="020F0502020204030204" pitchFamily="34" charset="0"/>
              </a:rPr>
              <a:t>•</a:t>
            </a:r>
            <a:r>
              <a:rPr lang="ar-SA" sz="2000" kern="100" dirty="0">
                <a:solidFill>
                  <a:prstClr val="black"/>
                </a:solidFill>
                <a:ea typeface="Calibri" panose="020F0502020204030204" pitchFamily="34" charset="0"/>
                <a:cs typeface="B Titr" panose="00000700000000000000" pitchFamily="2" charset="-78"/>
              </a:rPr>
              <a:t> مدیریت بحران</a:t>
            </a:r>
            <a:endParaRPr lang="en-US" sz="1100" kern="100" dirty="0">
              <a:solidFill>
                <a:prstClr val="black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59560" y="2382864"/>
            <a:ext cx="6096000" cy="17173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SA" sz="2000" kern="100" dirty="0">
                <a:solidFill>
                  <a:prstClr val="black"/>
                </a:solidFill>
                <a:ea typeface="Calibri" panose="020F0502020204030204" pitchFamily="34" charset="0"/>
                <a:cs typeface="B Titr" panose="00000700000000000000" pitchFamily="2" charset="-78"/>
              </a:rPr>
              <a:t>اعلام </a:t>
            </a:r>
            <a:r>
              <a:rPr lang="ar-SA" sz="2000" kern="100" dirty="0">
                <a:solidFill>
                  <a:prstClr val="black"/>
                </a:solidFill>
                <a:ea typeface="Calibri" panose="020F0502020204030204" pitchFamily="34" charset="0"/>
                <a:cs typeface="B Titr" panose="00000700000000000000" pitchFamily="2" charset="-78"/>
              </a:rPr>
              <a:t>اولویت های مرجعیت ساز در زمینه اقتصاد</a:t>
            </a:r>
            <a:endParaRPr lang="en-US" sz="1100" kern="100" dirty="0">
              <a:solidFill>
                <a:prstClr val="black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SA" sz="2000" kern="1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•</a:t>
            </a:r>
            <a:r>
              <a:rPr lang="ar-SA" sz="2000" kern="100" dirty="0">
                <a:solidFill>
                  <a:prstClr val="black"/>
                </a:solidFill>
                <a:ea typeface="Calibri" panose="020F0502020204030204" pitchFamily="34" charset="0"/>
                <a:cs typeface="B Titr" panose="00000700000000000000" pitchFamily="2" charset="-78"/>
              </a:rPr>
              <a:t> آموزش سیاسی و مشارکت شهروندی</a:t>
            </a:r>
            <a:endParaRPr lang="en-US" sz="1100" kern="100" dirty="0">
              <a:solidFill>
                <a:prstClr val="black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SA" sz="2000" kern="1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•</a:t>
            </a:r>
            <a:r>
              <a:rPr lang="ar-SA" sz="2000" kern="100" dirty="0">
                <a:solidFill>
                  <a:prstClr val="black"/>
                </a:solidFill>
                <a:ea typeface="Calibri" panose="020F0502020204030204" pitchFamily="34" charset="0"/>
                <a:cs typeface="B Titr" panose="00000700000000000000" pitchFamily="2" charset="-78"/>
              </a:rPr>
              <a:t> حقوق بشر و عدالت </a:t>
            </a:r>
            <a:r>
              <a:rPr lang="ar-SA" sz="2000" kern="100" dirty="0">
                <a:solidFill>
                  <a:prstClr val="black"/>
                </a:solidFill>
                <a:ea typeface="Calibri" panose="020F0502020204030204" pitchFamily="34" charset="0"/>
                <a:cs typeface="B Titr" panose="00000700000000000000" pitchFamily="2" charset="-78"/>
              </a:rPr>
              <a:t>اجتماعی</a:t>
            </a:r>
            <a:endParaRPr lang="en-US" sz="2000" kern="100" dirty="0">
              <a:solidFill>
                <a:prstClr val="black"/>
              </a:solidFill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SA" sz="2000" kern="1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•</a:t>
            </a:r>
            <a:r>
              <a:rPr lang="ar-SA" sz="2000" kern="100" dirty="0">
                <a:solidFill>
                  <a:prstClr val="black"/>
                </a:solidFill>
                <a:ea typeface="Calibri" panose="020F0502020204030204" pitchFamily="34" charset="0"/>
                <a:cs typeface="B Titr" panose="00000700000000000000" pitchFamily="2" charset="-78"/>
              </a:rPr>
              <a:t> </a:t>
            </a:r>
            <a:r>
              <a:rPr lang="ar-SA" sz="2000" kern="100" dirty="0">
                <a:solidFill>
                  <a:prstClr val="black"/>
                </a:solidFill>
                <a:ea typeface="Calibri" panose="020F0502020204030204" pitchFamily="34" charset="0"/>
                <a:cs typeface="B Titr" panose="00000700000000000000" pitchFamily="2" charset="-78"/>
              </a:rPr>
              <a:t>تاثیر رسانه و تکنولوژی</a:t>
            </a:r>
            <a:endParaRPr lang="en-US" sz="1100" kern="100" dirty="0">
              <a:solidFill>
                <a:prstClr val="black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77" y="3647440"/>
            <a:ext cx="4142345" cy="2806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662526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301</Words>
  <Application>Microsoft Office PowerPoint</Application>
  <PresentationFormat>Widescreen</PresentationFormat>
  <Paragraphs>66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Algerian</vt:lpstr>
      <vt:lpstr>Arial</vt:lpstr>
      <vt:lpstr>B Titr</vt:lpstr>
      <vt:lpstr>Calibri</vt:lpstr>
      <vt:lpstr>Calibri Light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1</cp:revision>
  <dcterms:created xsi:type="dcterms:W3CDTF">2024-12-21T04:18:18Z</dcterms:created>
  <dcterms:modified xsi:type="dcterms:W3CDTF">2024-12-21T04:18:38Z</dcterms:modified>
</cp:coreProperties>
</file>